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42"/>
  </p:notesMasterIdLst>
  <p:sldIdLst>
    <p:sldId id="256" r:id="rId5"/>
    <p:sldId id="257" r:id="rId6"/>
    <p:sldId id="260" r:id="rId7"/>
    <p:sldId id="259" r:id="rId8"/>
    <p:sldId id="261" r:id="rId9"/>
    <p:sldId id="262" r:id="rId10"/>
    <p:sldId id="273" r:id="rId11"/>
    <p:sldId id="274" r:id="rId12"/>
    <p:sldId id="284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81" r:id="rId24"/>
    <p:sldId id="275" r:id="rId25"/>
    <p:sldId id="276" r:id="rId26"/>
    <p:sldId id="277" r:id="rId27"/>
    <p:sldId id="278" r:id="rId28"/>
    <p:sldId id="279" r:id="rId29"/>
    <p:sldId id="280" r:id="rId30"/>
    <p:sldId id="282" r:id="rId31"/>
    <p:sldId id="283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0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 smtClean="0">
                <a:solidFill>
                  <a:srgbClr val="FFFFFF"/>
                </a:solidFill>
              </a:rPr>
              <a:t>Customer purchase behavior in retail using data analytics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Shabeeb Althaf M B- MBT8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1559" y="135466"/>
            <a:ext cx="787914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IN" sz="1400" b="1" dirty="0"/>
              <a:t>Basic Select Query</a:t>
            </a:r>
            <a:r>
              <a:rPr lang="en-IN" sz="1400" b="1" dirty="0" smtClean="0"/>
              <a:t>: SQL</a:t>
            </a:r>
            <a:endParaRPr lang="en-IN" sz="1400" b="1" dirty="0" smtClean="0"/>
          </a:p>
          <a:p>
            <a:pPr lvl="0"/>
            <a:endParaRPr lang="en-IN" sz="1400" dirty="0"/>
          </a:p>
          <a:p>
            <a:pPr lvl="1"/>
            <a:r>
              <a:rPr lang="en-IN" sz="1400" b="1" dirty="0" smtClean="0"/>
              <a:t>Question </a:t>
            </a:r>
            <a:r>
              <a:rPr lang="en-IN" sz="1400" b="1" dirty="0" smtClean="0"/>
              <a:t>1:</a:t>
            </a:r>
            <a:r>
              <a:rPr lang="en-IN" sz="1400" dirty="0" smtClean="0"/>
              <a:t> </a:t>
            </a:r>
            <a:r>
              <a:rPr lang="en-IN" sz="1400" dirty="0"/>
              <a:t>Retrieve all details of customers who have placed orders.</a:t>
            </a:r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Write a SQL query to join the customers and orders tables and select relevant customer details.</a:t>
            </a:r>
          </a:p>
          <a:p>
            <a:endParaRPr lang="en-I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35" y="1305017"/>
            <a:ext cx="10227176" cy="547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38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8641" y="510715"/>
            <a:ext cx="933204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 Functions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2: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total sales for each store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aggregate functions like SUM and GROUP BY to calculate total sales from the orders and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order_items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tables</a:t>
            </a:r>
            <a:r>
              <a:rPr lang="en-IN" sz="1400" dirty="0"/>
              <a:t>.</a:t>
            </a:r>
          </a:p>
          <a:p>
            <a:endParaRPr lang="en-IN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64" y="1998133"/>
            <a:ext cx="7899458" cy="47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4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6044" y="395111"/>
            <a:ext cx="850553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IN" sz="1400" b="1" dirty="0"/>
              <a:t>Subqueries:</a:t>
            </a:r>
            <a:endParaRPr lang="en-IN" sz="1400" dirty="0"/>
          </a:p>
          <a:p>
            <a:pPr lvl="1"/>
            <a:r>
              <a:rPr lang="en-IN" sz="1400" b="1" dirty="0" smtClean="0"/>
              <a:t>Question 3:</a:t>
            </a:r>
            <a:r>
              <a:rPr lang="en-IN" sz="1400" dirty="0" smtClean="0"/>
              <a:t> </a:t>
            </a:r>
            <a:r>
              <a:rPr lang="en-IN" sz="1400" dirty="0"/>
              <a:t>Find the products that have never been ordered</a:t>
            </a:r>
            <a:r>
              <a:rPr lang="en-IN" sz="1400" dirty="0" smtClean="0"/>
              <a:t>.</a:t>
            </a:r>
          </a:p>
          <a:p>
            <a:pPr lvl="1"/>
            <a:endParaRPr lang="en-IN" sz="1400" dirty="0"/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Write a subquery to identify products in the products table that do not appear in the </a:t>
            </a:r>
            <a:r>
              <a:rPr lang="en-IN" sz="1400" dirty="0" err="1"/>
              <a:t>order_items</a:t>
            </a:r>
            <a:r>
              <a:rPr lang="en-IN" sz="1400" dirty="0"/>
              <a:t> table.</a:t>
            </a:r>
          </a:p>
          <a:p>
            <a:endParaRPr lang="en-IN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87" y="1717203"/>
            <a:ext cx="10660252" cy="505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0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6044" y="395111"/>
            <a:ext cx="79272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IN" sz="1400" b="1" dirty="0"/>
              <a:t>Joins:</a:t>
            </a:r>
            <a:endParaRPr lang="en-IN" sz="1400" dirty="0"/>
          </a:p>
          <a:p>
            <a:pPr lvl="1"/>
            <a:r>
              <a:rPr lang="en-IN" sz="1400" b="1" dirty="0" smtClean="0"/>
              <a:t>Question 4: </a:t>
            </a:r>
            <a:r>
              <a:rPr lang="en-IN" sz="1400" dirty="0"/>
              <a:t>Retrieve the names and email addresses of staff along with the names of their managers.</a:t>
            </a:r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Write a SQL query to join the staffs table with itself to get staff and their manager information.</a:t>
            </a:r>
          </a:p>
          <a:p>
            <a:endParaRPr lang="en-I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56" y="1595440"/>
            <a:ext cx="9006422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57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6044" y="395111"/>
            <a:ext cx="74362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IN" sz="1400" b="1" dirty="0"/>
              <a:t>Window Functions:</a:t>
            </a:r>
            <a:endParaRPr lang="en-IN" sz="1400" dirty="0"/>
          </a:p>
          <a:p>
            <a:pPr lvl="1"/>
            <a:r>
              <a:rPr lang="en-IN" sz="1400" b="1" dirty="0" smtClean="0"/>
              <a:t>Question 5: </a:t>
            </a:r>
            <a:r>
              <a:rPr lang="en-IN" sz="1400" dirty="0"/>
              <a:t>Rank stores based on their total sales.</a:t>
            </a:r>
          </a:p>
          <a:p>
            <a:pPr lvl="1"/>
            <a:r>
              <a:rPr lang="en-IN" sz="1400" b="1" dirty="0"/>
              <a:t>Task: </a:t>
            </a:r>
            <a:r>
              <a:rPr lang="en-IN" sz="1400" dirty="0"/>
              <a:t>Use window functions like ROW_NUMBER() or RANK() to rank stores based on total sales.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612" y="3719464"/>
            <a:ext cx="5163271" cy="2600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31" y="1755198"/>
            <a:ext cx="4949435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68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6044" y="395111"/>
            <a:ext cx="86074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IN" sz="1400" b="1" dirty="0"/>
              <a:t>Date Functions:</a:t>
            </a:r>
            <a:endParaRPr lang="en-IN" sz="1400" dirty="0"/>
          </a:p>
          <a:p>
            <a:pPr lvl="1"/>
            <a:r>
              <a:rPr lang="en-IN" sz="1400" b="1" dirty="0" smtClean="0"/>
              <a:t>Question 6:</a:t>
            </a:r>
            <a:r>
              <a:rPr lang="en-IN" sz="1400" dirty="0" smtClean="0"/>
              <a:t> </a:t>
            </a:r>
            <a:r>
              <a:rPr lang="en-IN" sz="1400" dirty="0"/>
              <a:t>Calculate the number of days each order took to ship.</a:t>
            </a:r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Use date functions to calculate the difference between </a:t>
            </a:r>
            <a:r>
              <a:rPr lang="en-IN" sz="1400" dirty="0" err="1"/>
              <a:t>shipped_date</a:t>
            </a:r>
            <a:r>
              <a:rPr lang="en-IN" sz="1400" dirty="0"/>
              <a:t> and </a:t>
            </a:r>
            <a:r>
              <a:rPr lang="en-IN" sz="1400" dirty="0" err="1"/>
              <a:t>order_date</a:t>
            </a:r>
            <a:r>
              <a:rPr lang="en-IN" sz="1400" dirty="0"/>
              <a:t> in the orders table.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623" y="1557867"/>
            <a:ext cx="10041393" cy="518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81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6044" y="395111"/>
            <a:ext cx="74324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IN" sz="1400" b="1" dirty="0"/>
              <a:t>Case Statements:</a:t>
            </a:r>
            <a:endParaRPr lang="en-IN" sz="1400" dirty="0"/>
          </a:p>
          <a:p>
            <a:pPr lvl="1"/>
            <a:r>
              <a:rPr lang="en-IN" sz="1400" b="1" dirty="0" smtClean="0"/>
              <a:t>Question 7:</a:t>
            </a:r>
            <a:r>
              <a:rPr lang="en-IN" sz="1400" dirty="0" smtClean="0"/>
              <a:t> </a:t>
            </a:r>
            <a:r>
              <a:rPr lang="en-IN" sz="1400" dirty="0"/>
              <a:t>Categorize orders based on their status.</a:t>
            </a:r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Use CASE statements to categorize orders in the orders table into different status groups.</a:t>
            </a:r>
          </a:p>
          <a:p>
            <a:pPr lvl="0"/>
            <a:endParaRPr lang="en-IN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1" y="1463040"/>
            <a:ext cx="4944165" cy="51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73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6044" y="395111"/>
            <a:ext cx="6672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IN" sz="1400" b="1" dirty="0"/>
              <a:t>Complex Joins:</a:t>
            </a:r>
            <a:endParaRPr lang="en-IN" sz="1400" dirty="0"/>
          </a:p>
          <a:p>
            <a:pPr lvl="1"/>
            <a:r>
              <a:rPr lang="en-IN" sz="1400" b="1" dirty="0" smtClean="0"/>
              <a:t>Question 8:</a:t>
            </a:r>
            <a:r>
              <a:rPr lang="en-IN" sz="1400" dirty="0" smtClean="0"/>
              <a:t> </a:t>
            </a:r>
            <a:r>
              <a:rPr lang="en-IN" sz="1400" dirty="0"/>
              <a:t>Retrieve all orders along with the product names and the store names.</a:t>
            </a:r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Write a SQL query to join the orders, </a:t>
            </a:r>
            <a:r>
              <a:rPr lang="en-IN" sz="1400" dirty="0" err="1"/>
              <a:t>order_items</a:t>
            </a:r>
            <a:r>
              <a:rPr lang="en-IN" sz="1400" dirty="0"/>
              <a:t>, products, and stores tables.</a:t>
            </a:r>
          </a:p>
          <a:p>
            <a:pPr lvl="0"/>
            <a:endParaRPr lang="en-IN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89" y="1422401"/>
            <a:ext cx="10724445" cy="52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3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36388" y="315597"/>
            <a:ext cx="76454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IN" sz="1400" b="1" dirty="0"/>
              <a:t>Temporary Tables:</a:t>
            </a:r>
            <a:endParaRPr lang="en-IN" sz="1400" dirty="0"/>
          </a:p>
          <a:p>
            <a:pPr lvl="1"/>
            <a:r>
              <a:rPr lang="en-IN" sz="1400" b="1" dirty="0" smtClean="0"/>
              <a:t>Question 9:</a:t>
            </a:r>
            <a:r>
              <a:rPr lang="en-IN" sz="1400" dirty="0" smtClean="0"/>
              <a:t> </a:t>
            </a:r>
            <a:r>
              <a:rPr lang="en-IN" sz="1400" dirty="0"/>
              <a:t>Create a temporary table to store intermediate sales calculations.</a:t>
            </a:r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Use CREATE TEMPORARY TABLE to store results of a complex calculation for further analysis.</a:t>
            </a:r>
          </a:p>
          <a:p>
            <a:pPr lvl="0"/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343" y="1311965"/>
            <a:ext cx="9126224" cy="528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96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36388" y="315597"/>
            <a:ext cx="75788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IN" sz="1400" b="1" dirty="0"/>
              <a:t>Stored Procedures:</a:t>
            </a:r>
            <a:endParaRPr lang="en-IN" sz="1400" dirty="0"/>
          </a:p>
          <a:p>
            <a:pPr lvl="1"/>
            <a:r>
              <a:rPr lang="en-IN" sz="1400" b="1" dirty="0" smtClean="0"/>
              <a:t>Question 10:</a:t>
            </a:r>
            <a:r>
              <a:rPr lang="en-IN" sz="1400" dirty="0" smtClean="0"/>
              <a:t> </a:t>
            </a:r>
            <a:r>
              <a:rPr lang="en-IN" sz="1400" dirty="0"/>
              <a:t>Write a stored procedure to update stock quantities based on new shipments.</a:t>
            </a:r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Create a stored procedure that updates the stocks table based on incoming shipment data.</a:t>
            </a:r>
          </a:p>
          <a:p>
            <a:pPr lvl="0"/>
            <a:endParaRPr lang="en-I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69" y="1485148"/>
            <a:ext cx="8115237" cy="501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58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7416" y="56573"/>
            <a:ext cx="1523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IN" sz="1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2580" y="395128"/>
            <a:ext cx="10956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Capstone Project to learn data analysis and graphical display utilizing Excel, SQL and Power BI in a retail and e-commerce dataset.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2580" y="672127"/>
            <a:ext cx="1051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  <a:endParaRPr lang="en-IN" sz="1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2580" y="940254"/>
            <a:ext cx="10834905" cy="574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105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Proficiency in Excel</a:t>
            </a:r>
            <a:r>
              <a:rPr lang="en-IN" sz="105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endParaRPr lang="en-IN" sz="105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Ability to clean and </a:t>
            </a: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 </a:t>
            </a: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using Excel's functions and tools</a:t>
            </a: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Competence in performing statistical analysis, creating pivot tables, and visualizing data through charts and graphs</a:t>
            </a: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105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Query Skills</a:t>
            </a:r>
            <a:r>
              <a:rPr lang="en-IN" sz="105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Proficiency in writing and executing SQL queries to retrieve, manipulate, and aggregate data</a:t>
            </a: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of joins, subqueries, and aggregate functions to extract meaningful insights from relational databases</a:t>
            </a: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105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BI Expertise</a:t>
            </a:r>
            <a:r>
              <a:rPr lang="en-IN" sz="105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Capability to import and integrate data from multiple sources into Power BI</a:t>
            </a: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 in building interactive dashboards and reports that effectively communicate insights using various visualizations and customizations</a:t>
            </a: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105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Proficiency</a:t>
            </a:r>
            <a:r>
              <a:rPr lang="en-IN" sz="105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Competence in </a:t>
            </a: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analysing </a:t>
            </a: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trends, patterns, and anomalies to derive actionable insights</a:t>
            </a: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Ability to create calculated columns, measures, and KPIs using DAX to perform advanced data calculations</a:t>
            </a: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105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Applications</a:t>
            </a:r>
            <a:r>
              <a:rPr lang="en-IN" sz="105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data analytics skills to real-world business scenarios such as sales performance analysis, customer segmentation, and inventory management</a:t>
            </a: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of findings and recommendations to support strategic decision-making and business growth</a:t>
            </a: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105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Hands-on Project Experience</a:t>
            </a:r>
            <a:r>
              <a:rPr lang="en-IN" sz="105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experience in handling a comprehensive data analytics project from data preparation to visualization and analysis</a:t>
            </a: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 </a:t>
            </a: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using Excel, SQL, and Power BI tools independently for future data-related projects and tasks.</a:t>
            </a:r>
            <a:endParaRPr lang="en-GB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94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5479" y="323548"/>
            <a:ext cx="7780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IN" sz="1400" b="1" dirty="0" smtClean="0"/>
              <a:t>Question 1:</a:t>
            </a:r>
            <a:r>
              <a:rPr lang="en-IN" sz="1400" dirty="0" smtClean="0"/>
              <a:t> </a:t>
            </a:r>
            <a:r>
              <a:rPr lang="en-IN" sz="1400" dirty="0"/>
              <a:t>Clean and transform data from multiple tables before loading into the Power BI model.</a:t>
            </a:r>
          </a:p>
          <a:p>
            <a:r>
              <a:rPr lang="en-IN" sz="1400" b="1" dirty="0" smtClean="0"/>
              <a:t>        </a:t>
            </a:r>
            <a:r>
              <a:rPr lang="en-IN" sz="1400" b="1" dirty="0" smtClean="0"/>
              <a:t>  Task</a:t>
            </a:r>
            <a:r>
              <a:rPr lang="en-IN" sz="1400" b="1" dirty="0"/>
              <a:t>:</a:t>
            </a:r>
            <a:r>
              <a:rPr lang="en-IN" sz="1400" dirty="0"/>
              <a:t> Use Power Query in Power BI to perform data cleaning and </a:t>
            </a:r>
            <a:r>
              <a:rPr lang="en-IN" sz="1400" dirty="0" err="1" smtClean="0"/>
              <a:t>transformation_tasks</a:t>
            </a:r>
            <a:r>
              <a:rPr lang="en-IN" sz="1400" dirty="0" smtClean="0"/>
              <a:t>.</a:t>
            </a: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00" y="1240224"/>
            <a:ext cx="11817377" cy="29611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01" y="4298206"/>
            <a:ext cx="11817377" cy="242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46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84381" y="239912"/>
            <a:ext cx="69304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IN" sz="1400" b="1" dirty="0" smtClean="0"/>
              <a:t>Question 2:</a:t>
            </a:r>
            <a:r>
              <a:rPr lang="en-IN" sz="1400" dirty="0" smtClean="0"/>
              <a:t> </a:t>
            </a:r>
            <a:r>
              <a:rPr lang="en-IN" sz="1400" dirty="0"/>
              <a:t>Create a bar chart to show total sales by product category.</a:t>
            </a:r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Use Power BI to import data and create a bar chart visualizing sales by category.</a:t>
            </a:r>
          </a:p>
          <a:p>
            <a:pPr lvl="0"/>
            <a:endParaRPr lang="en-IN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57" y="1749778"/>
            <a:ext cx="9859751" cy="494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76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1420" y="132913"/>
            <a:ext cx="59638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GB" sz="1400" b="1" dirty="0"/>
          </a:p>
          <a:p>
            <a:pPr lvl="1"/>
            <a:r>
              <a:rPr lang="en-IN" sz="1400" b="1" dirty="0" smtClean="0"/>
              <a:t>Question 3: </a:t>
            </a:r>
            <a:r>
              <a:rPr lang="en-IN" sz="1400" dirty="0" smtClean="0"/>
              <a:t>Add </a:t>
            </a:r>
            <a:r>
              <a:rPr lang="en-IN" sz="1400" dirty="0"/>
              <a:t>slicers to filter sales data by store and date range.</a:t>
            </a:r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Use slicers in Power BI to allow users to filter sales data interactively.</a:t>
            </a:r>
          </a:p>
          <a:p>
            <a:pPr lvl="1"/>
            <a:endParaRPr lang="en-I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23" y="1239880"/>
            <a:ext cx="10611756" cy="54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50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0408" y="356358"/>
            <a:ext cx="77167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IN" sz="1400" b="1" dirty="0" smtClean="0"/>
              <a:t>Question 4:</a:t>
            </a:r>
            <a:r>
              <a:rPr lang="en-IN" sz="1400" dirty="0" smtClean="0"/>
              <a:t> </a:t>
            </a:r>
            <a:r>
              <a:rPr lang="en-IN" sz="1400" dirty="0"/>
              <a:t>Create a calculated column to show the profit margin for each order item.</a:t>
            </a:r>
          </a:p>
          <a:p>
            <a:pPr lvl="1"/>
            <a:r>
              <a:rPr lang="en-IN" sz="1400" b="1" dirty="0"/>
              <a:t>Task: </a:t>
            </a:r>
            <a:r>
              <a:rPr lang="en-IN" sz="1400" dirty="0"/>
              <a:t>Use DAX in Power BI to create a calculated column for profit margin in the </a:t>
            </a:r>
            <a:r>
              <a:rPr lang="en-IN" sz="1400" dirty="0" err="1"/>
              <a:t>order_items</a:t>
            </a:r>
            <a:r>
              <a:rPr lang="en-IN" sz="1400" dirty="0"/>
              <a:t> table.</a:t>
            </a:r>
          </a:p>
          <a:p>
            <a:pPr lvl="1"/>
            <a:endParaRPr lang="en-IN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804358" y="1092764"/>
            <a:ext cx="10886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If you cannot estimate cost price but want to show some form of margin, you could treat the </a:t>
            </a:r>
            <a:r>
              <a:rPr lang="en-GB" sz="1400" b="1" dirty="0"/>
              <a:t>List Price</a:t>
            </a:r>
            <a:r>
              <a:rPr lang="en-GB" sz="1400" dirty="0"/>
              <a:t> as the "expected" revenue and compare that with the </a:t>
            </a:r>
            <a:r>
              <a:rPr lang="en-GB" sz="1400" b="1" dirty="0"/>
              <a:t>Total Sales</a:t>
            </a:r>
            <a:r>
              <a:rPr lang="en-GB" sz="1400" dirty="0"/>
              <a:t> to see the deviation in terms of revenue margin.</a:t>
            </a: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22" y="1851378"/>
            <a:ext cx="9549044" cy="483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72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4505" y="291742"/>
            <a:ext cx="58501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IN" sz="1400" b="1" dirty="0" smtClean="0"/>
              <a:t>Question 5:</a:t>
            </a:r>
            <a:r>
              <a:rPr lang="en-IN" sz="1400" dirty="0" smtClean="0"/>
              <a:t> </a:t>
            </a:r>
            <a:r>
              <a:rPr lang="en-IN" sz="1400" dirty="0"/>
              <a:t>Create a measure to calculate the average order value.</a:t>
            </a:r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Use DAX to create a measure for average order value in Power BI.</a:t>
            </a:r>
          </a:p>
          <a:p>
            <a:pPr lvl="1"/>
            <a:endParaRPr lang="en-IN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763325" y="947564"/>
            <a:ext cx="7959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The </a:t>
            </a:r>
            <a:r>
              <a:rPr lang="en-GB" sz="1400" b="1" dirty="0"/>
              <a:t>Average Order Value (AOV)</a:t>
            </a:r>
            <a:r>
              <a:rPr lang="en-GB" sz="1400" dirty="0"/>
              <a:t> is generally calculated by dividing the total sales by the number of orders.</a:t>
            </a:r>
            <a:endParaRPr lang="en-IN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98" y="1480278"/>
            <a:ext cx="10936971" cy="522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65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4018" y="220181"/>
            <a:ext cx="66599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IN" sz="1400" b="1" dirty="0" smtClean="0"/>
              <a:t>Question 6:</a:t>
            </a:r>
            <a:r>
              <a:rPr lang="en-IN" sz="1400" dirty="0" smtClean="0"/>
              <a:t> </a:t>
            </a:r>
            <a:r>
              <a:rPr lang="en-IN" sz="1400" dirty="0"/>
              <a:t>Apply conditional formatting to highlight top-performing stores.</a:t>
            </a:r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Use conditional formatting in Power BI to highlight stores with the highest sales.</a:t>
            </a:r>
          </a:p>
          <a:p>
            <a:pPr lvl="1"/>
            <a:endParaRPr lang="en-IN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31" y="1009607"/>
            <a:ext cx="5555565" cy="323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16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5479" y="323548"/>
            <a:ext cx="73938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IN" sz="1400" b="1" dirty="0" smtClean="0"/>
              <a:t>Question 7:</a:t>
            </a:r>
            <a:r>
              <a:rPr lang="en-IN" sz="1400" dirty="0" smtClean="0"/>
              <a:t> </a:t>
            </a:r>
            <a:r>
              <a:rPr lang="en-IN" sz="1400" dirty="0"/>
              <a:t>Create a hierarchy for drill-down analysis of sales data by year, month, and day.</a:t>
            </a:r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Create a date hierarchy in Power BI to enable drill-down capabilities.</a:t>
            </a:r>
          </a:p>
          <a:p>
            <a:pPr lvl="1"/>
            <a:endParaRPr lang="en-I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49" y="928746"/>
            <a:ext cx="10875029" cy="559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07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91743"/>
            <a:ext cx="96028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1400" b="1" dirty="0" smtClean="0"/>
              <a:t>Question 8:</a:t>
            </a:r>
            <a:r>
              <a:rPr lang="en-IN" sz="1400" dirty="0" smtClean="0"/>
              <a:t> </a:t>
            </a:r>
            <a:r>
              <a:rPr lang="en-IN" sz="1400" dirty="0"/>
              <a:t>Utilize custom visuals to display geographic sales data.</a:t>
            </a:r>
          </a:p>
          <a:p>
            <a:pPr lvl="1"/>
            <a:r>
              <a:rPr lang="en-IN" sz="1400" b="1" dirty="0"/>
              <a:t>Task: </a:t>
            </a:r>
            <a:r>
              <a:rPr lang="en-IN" sz="1400" dirty="0"/>
              <a:t>Import and use custom visuals in Power BI to enhance data representation.</a:t>
            </a:r>
          </a:p>
          <a:p>
            <a:pPr lvl="1"/>
            <a:endParaRPr lang="en-IN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25" y="1055698"/>
            <a:ext cx="11441927" cy="565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06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10101"/>
            <a:ext cx="96028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1400" b="1" dirty="0" smtClean="0"/>
              <a:t>Question 9: </a:t>
            </a:r>
            <a:r>
              <a:rPr lang="en-IN" sz="1400" dirty="0"/>
              <a:t>Create KPIs to track sales targets versus actual sales.</a:t>
            </a:r>
          </a:p>
          <a:p>
            <a:pPr lvl="1"/>
            <a:r>
              <a:rPr lang="en-IN" sz="1400" b="1" dirty="0"/>
              <a:t>Task:</a:t>
            </a:r>
            <a:r>
              <a:rPr lang="en-IN" sz="1400" dirty="0"/>
              <a:t> Use Power BI's KPI visuals to display and track sales targets against actual performance.</a:t>
            </a:r>
          </a:p>
          <a:p>
            <a:pPr lvl="1"/>
            <a:endParaRPr lang="en-I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95" y="1311462"/>
            <a:ext cx="10374173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95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87465"/>
            <a:ext cx="96028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1400" b="1" dirty="0"/>
              <a:t>From Excel to Power BI</a:t>
            </a:r>
          </a:p>
          <a:p>
            <a:pPr lvl="1"/>
            <a:endParaRPr lang="en-IN" sz="1400" b="1" dirty="0" smtClean="0"/>
          </a:p>
          <a:p>
            <a:pPr lvl="1"/>
            <a:r>
              <a:rPr lang="en-IN" sz="1400" b="1" dirty="0" smtClean="0"/>
              <a:t>Task 1:</a:t>
            </a:r>
            <a:r>
              <a:rPr lang="en-IN" sz="1400" dirty="0" smtClean="0"/>
              <a:t> </a:t>
            </a:r>
            <a:r>
              <a:rPr lang="en-IN" sz="1400" dirty="0"/>
              <a:t>Import the summary statistics table for </a:t>
            </a:r>
            <a:r>
              <a:rPr lang="en-IN" sz="1400" dirty="0" err="1"/>
              <a:t>list_price</a:t>
            </a:r>
            <a:r>
              <a:rPr lang="en-IN" sz="1400" dirty="0"/>
              <a:t> calculated in Excel into Power BI.</a:t>
            </a:r>
          </a:p>
          <a:p>
            <a:pPr lvl="1"/>
            <a:r>
              <a:rPr lang="en-IN" sz="1400" b="1" dirty="0"/>
              <a:t>Subsequent Analysis:</a:t>
            </a:r>
            <a:endParaRPr lang="en-IN" sz="1400" dirty="0"/>
          </a:p>
          <a:p>
            <a:pPr lvl="2"/>
            <a:r>
              <a:rPr lang="en-IN" sz="1400" dirty="0"/>
              <a:t>Create a card visualization in Power BI to display each summary statistic (mean, median, mode, standard deviation) for </a:t>
            </a:r>
            <a:r>
              <a:rPr lang="en-IN" sz="1400" dirty="0" err="1"/>
              <a:t>list_price</a:t>
            </a:r>
            <a:r>
              <a:rPr lang="en-IN" sz="1400" dirty="0"/>
              <a:t>.</a:t>
            </a:r>
          </a:p>
          <a:p>
            <a:pPr lvl="2"/>
            <a:r>
              <a:rPr lang="en-IN" sz="1400" dirty="0"/>
              <a:t>Use these cards in a dashboard to give an overview of product pricing.</a:t>
            </a:r>
          </a:p>
          <a:p>
            <a:pPr lvl="1"/>
            <a:endParaRPr lang="en-IN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919" y="2905165"/>
            <a:ext cx="6582694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6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831" y="190832"/>
            <a:ext cx="2052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 smtClean="0"/>
              <a:t>Data Transformation</a:t>
            </a:r>
            <a:endParaRPr lang="en-IN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2476687" y="784883"/>
            <a:ext cx="7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Before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8096954" y="78488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After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85" y="1154215"/>
            <a:ext cx="4703554" cy="44753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490" y="1154215"/>
            <a:ext cx="4703553" cy="447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41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87465"/>
            <a:ext cx="96028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1400" b="1" dirty="0" smtClean="0"/>
              <a:t>Task 2:</a:t>
            </a:r>
            <a:r>
              <a:rPr lang="en-IN" sz="1400" dirty="0" smtClean="0"/>
              <a:t> </a:t>
            </a:r>
            <a:r>
              <a:rPr lang="en-IN" sz="1400" dirty="0"/>
              <a:t>Import the pivot table summarizing total sales by store and by product category into Power BI.</a:t>
            </a:r>
          </a:p>
          <a:p>
            <a:pPr lvl="1"/>
            <a:r>
              <a:rPr lang="en-IN" sz="1400" b="1" dirty="0"/>
              <a:t>Subsequent Analysis:</a:t>
            </a:r>
            <a:endParaRPr lang="en-IN" sz="1400" dirty="0"/>
          </a:p>
          <a:p>
            <a:pPr lvl="2"/>
            <a:r>
              <a:rPr lang="en-IN" sz="1400" dirty="0"/>
              <a:t>Create a bar chart in Power BI to visualize total sales by store.</a:t>
            </a:r>
          </a:p>
          <a:p>
            <a:pPr lvl="2"/>
            <a:r>
              <a:rPr lang="en-IN" sz="1400" dirty="0"/>
              <a:t>Create a pie chart to show the distribution of sales by product category.</a:t>
            </a:r>
          </a:p>
          <a:p>
            <a:pPr lvl="2"/>
            <a:r>
              <a:rPr lang="en-IN" sz="1400" dirty="0"/>
              <a:t>Add slicers to filter the visualizations by store and category.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90" y="2009067"/>
            <a:ext cx="2899874" cy="41915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041" y="2009067"/>
            <a:ext cx="8097535" cy="407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98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87465"/>
            <a:ext cx="96028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1400" b="1" dirty="0" smtClean="0"/>
              <a:t>Task 3:</a:t>
            </a:r>
            <a:r>
              <a:rPr lang="en-IN" sz="1400" dirty="0" smtClean="0"/>
              <a:t> </a:t>
            </a:r>
            <a:r>
              <a:rPr lang="en-IN" sz="1400" dirty="0"/>
              <a:t>Import the highlighted top 10 products based on total sales from Excel into Power BI.</a:t>
            </a:r>
          </a:p>
          <a:p>
            <a:pPr lvl="1"/>
            <a:r>
              <a:rPr lang="en-IN" sz="1400" b="1" dirty="0"/>
              <a:t>Subsequent Analysis:</a:t>
            </a:r>
            <a:endParaRPr lang="en-IN" sz="1400" dirty="0"/>
          </a:p>
          <a:p>
            <a:pPr lvl="2"/>
            <a:r>
              <a:rPr lang="en-IN" sz="1400" dirty="0"/>
              <a:t>Create a table visualization in Power BI to display the top 10 products.</a:t>
            </a:r>
          </a:p>
          <a:p>
            <a:pPr lvl="2"/>
            <a:r>
              <a:rPr lang="en-IN" sz="1400" dirty="0"/>
              <a:t>Add conditional formatting to highlight these products in the table.</a:t>
            </a:r>
          </a:p>
          <a:p>
            <a:pPr lvl="2"/>
            <a:r>
              <a:rPr lang="en-IN" sz="1400" dirty="0"/>
              <a:t>Use this table in a dashboard for quick insights.</a:t>
            </a:r>
          </a:p>
          <a:p>
            <a:pPr lvl="1"/>
            <a:endParaRPr lang="en-IN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3" y="1705636"/>
            <a:ext cx="11458223" cy="400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03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87465"/>
            <a:ext cx="107244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1400" b="1" dirty="0" smtClean="0"/>
              <a:t>Task 4:</a:t>
            </a:r>
            <a:r>
              <a:rPr lang="en-IN" sz="1400" dirty="0" smtClean="0"/>
              <a:t> </a:t>
            </a:r>
            <a:r>
              <a:rPr lang="en-IN" sz="1400" dirty="0"/>
              <a:t>Import the cleaned customers data from Excel into Power BI.</a:t>
            </a:r>
          </a:p>
          <a:p>
            <a:pPr lvl="1"/>
            <a:r>
              <a:rPr lang="en-IN" sz="1400" b="1" dirty="0"/>
              <a:t>Subsequent Analysis:</a:t>
            </a:r>
            <a:endParaRPr lang="en-IN" sz="1400" dirty="0"/>
          </a:p>
          <a:p>
            <a:pPr lvl="2"/>
            <a:r>
              <a:rPr lang="en-IN" sz="1400" dirty="0"/>
              <a:t>Create a map visualization in Power BI to display customer locations based on their city and state.</a:t>
            </a:r>
          </a:p>
          <a:p>
            <a:pPr lvl="2"/>
            <a:r>
              <a:rPr lang="en-IN" sz="1400" dirty="0"/>
              <a:t>Use slicers to filter customer data by state or zip code.</a:t>
            </a:r>
          </a:p>
          <a:p>
            <a:pPr lvl="1"/>
            <a:endParaRPr lang="en-I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55" y="1443704"/>
            <a:ext cx="10971699" cy="51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99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87465"/>
            <a:ext cx="107244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1400" b="1" dirty="0" smtClean="0"/>
              <a:t>SQL to Power BI</a:t>
            </a:r>
            <a:br>
              <a:rPr lang="en-IN" sz="1400" b="1" dirty="0" smtClean="0"/>
            </a:br>
            <a:r>
              <a:rPr lang="en-IN" sz="1400" b="1" dirty="0" smtClean="0"/>
              <a:t>Task 1:</a:t>
            </a:r>
            <a:r>
              <a:rPr lang="en-IN" sz="1400" dirty="0" smtClean="0"/>
              <a:t> </a:t>
            </a:r>
            <a:r>
              <a:rPr lang="en-IN" sz="1400" dirty="0"/>
              <a:t>Import the result of the query retrieving details of customers who have placed orders into Power BI.</a:t>
            </a:r>
          </a:p>
          <a:p>
            <a:pPr lvl="1"/>
            <a:r>
              <a:rPr lang="en-IN" sz="1400" b="1" dirty="0"/>
              <a:t>Subsequent Analysis:</a:t>
            </a:r>
            <a:endParaRPr lang="en-IN" sz="1400" dirty="0"/>
          </a:p>
          <a:p>
            <a:pPr lvl="2"/>
            <a:r>
              <a:rPr lang="en-IN" sz="1400" dirty="0"/>
              <a:t>Create a clustered column chart to visualize the number of orders placed by each customer.</a:t>
            </a:r>
          </a:p>
          <a:p>
            <a:r>
              <a:rPr lang="en-IN" sz="1400" dirty="0" smtClean="0"/>
              <a:t>              Add </a:t>
            </a:r>
            <a:r>
              <a:rPr lang="en-IN" sz="1400" dirty="0"/>
              <a:t>a slicer to filter orders by order status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89" y="1388533"/>
            <a:ext cx="11796889" cy="529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19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7066" y="132621"/>
            <a:ext cx="107244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1400" b="1" dirty="0" smtClean="0"/>
              <a:t>Task 2:</a:t>
            </a:r>
            <a:r>
              <a:rPr lang="en-IN" sz="1400" dirty="0" smtClean="0"/>
              <a:t> </a:t>
            </a:r>
            <a:r>
              <a:rPr lang="en-IN" sz="1400" dirty="0"/>
              <a:t>Import the result of the query calculating total sales for each store into Power BI.</a:t>
            </a:r>
          </a:p>
          <a:p>
            <a:pPr lvl="1"/>
            <a:r>
              <a:rPr lang="en-IN" sz="1400" b="1" dirty="0"/>
              <a:t>Subsequent Analysis:</a:t>
            </a:r>
            <a:endParaRPr lang="en-IN" sz="1400" dirty="0"/>
          </a:p>
          <a:p>
            <a:pPr lvl="2"/>
            <a:r>
              <a:rPr lang="en-IN" sz="1400" dirty="0"/>
              <a:t>Create a bar chart to visualize total sales by store.</a:t>
            </a:r>
          </a:p>
          <a:p>
            <a:pPr lvl="2"/>
            <a:r>
              <a:rPr lang="en-IN" sz="1400" dirty="0"/>
              <a:t>Use this bar chart in a sales performance dashboard.</a:t>
            </a:r>
          </a:p>
          <a:p>
            <a:pPr lvl="1"/>
            <a:endParaRPr lang="en-I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1" y="1553358"/>
            <a:ext cx="11371385" cy="504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45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7066" y="132621"/>
            <a:ext cx="107244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1400" b="1" dirty="0" smtClean="0"/>
              <a:t>Task 3:</a:t>
            </a:r>
            <a:r>
              <a:rPr lang="en-IN" sz="1400" dirty="0" smtClean="0"/>
              <a:t> </a:t>
            </a:r>
            <a:r>
              <a:rPr lang="en-IN" sz="1400" dirty="0"/>
              <a:t>Import the result of the query finding products that have never been ordered into Power BI.</a:t>
            </a:r>
          </a:p>
          <a:p>
            <a:pPr lvl="1"/>
            <a:r>
              <a:rPr lang="en-IN" sz="1400" b="1" dirty="0"/>
              <a:t>Subsequent Analysis:</a:t>
            </a:r>
            <a:endParaRPr lang="en-IN" sz="1400" dirty="0"/>
          </a:p>
          <a:p>
            <a:pPr lvl="2"/>
            <a:r>
              <a:rPr lang="en-IN" sz="1400" dirty="0"/>
              <a:t>Create a table visualization to display products that have never been ordered.</a:t>
            </a:r>
          </a:p>
          <a:p>
            <a:pPr lvl="2"/>
            <a:r>
              <a:rPr lang="en-IN" sz="1400" dirty="0"/>
              <a:t>Add filters to allow analysis by product category or brand.</a:t>
            </a:r>
          </a:p>
          <a:p>
            <a:pPr lvl="1"/>
            <a:endParaRPr lang="en-IN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56" y="1465386"/>
            <a:ext cx="610773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11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7066" y="132621"/>
            <a:ext cx="10724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1400" b="1" dirty="0" smtClean="0"/>
              <a:t>Task 4:</a:t>
            </a:r>
            <a:r>
              <a:rPr lang="en-IN" sz="1400" dirty="0" smtClean="0"/>
              <a:t> </a:t>
            </a:r>
            <a:r>
              <a:rPr lang="en-IN" sz="1400" dirty="0"/>
              <a:t>Import the result of the query retrieving staff names and their manager names into Power BI.</a:t>
            </a:r>
          </a:p>
          <a:p>
            <a:pPr lvl="1"/>
            <a:r>
              <a:rPr lang="en-IN" sz="1400" b="1" dirty="0"/>
              <a:t>Subsequent Analysis:</a:t>
            </a:r>
            <a:endParaRPr lang="en-IN" sz="1400" dirty="0"/>
          </a:p>
          <a:p>
            <a:pPr lvl="2"/>
            <a:r>
              <a:rPr lang="en-IN" sz="1400" dirty="0"/>
              <a:t>Create a matrix visualization to display staff members along with their managers.</a:t>
            </a:r>
          </a:p>
          <a:p>
            <a:pPr lvl="1"/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" y="1716499"/>
            <a:ext cx="11779088" cy="421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62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7066" y="132621"/>
            <a:ext cx="107244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1400" b="1" dirty="0" smtClean="0"/>
              <a:t>Task 5:</a:t>
            </a:r>
            <a:r>
              <a:rPr lang="en-IN" sz="1400" dirty="0" smtClean="0"/>
              <a:t> </a:t>
            </a:r>
            <a:r>
              <a:rPr lang="en-IN" sz="1400" dirty="0"/>
              <a:t>Import the result of the query ranking stores based on total sales into Power BI.</a:t>
            </a:r>
          </a:p>
          <a:p>
            <a:pPr lvl="1"/>
            <a:r>
              <a:rPr lang="en-IN" sz="1400" b="1" dirty="0"/>
              <a:t>Subsequent Analysis:</a:t>
            </a:r>
            <a:endParaRPr lang="en-IN" sz="1400" dirty="0"/>
          </a:p>
          <a:p>
            <a:pPr lvl="2"/>
            <a:r>
              <a:rPr lang="en-IN" sz="1400" dirty="0"/>
              <a:t>Create a table visualization to display the ranked list of stores.</a:t>
            </a:r>
          </a:p>
          <a:p>
            <a:pPr lvl="2"/>
            <a:r>
              <a:rPr lang="en-IN" sz="1400" dirty="0"/>
              <a:t>Add conditional formatting to highlight the top-performing stores.</a:t>
            </a:r>
          </a:p>
          <a:p>
            <a:pPr lvl="1"/>
            <a:endParaRPr lang="en-I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97" y="1491264"/>
            <a:ext cx="4569234" cy="254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6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809" y="294198"/>
            <a:ext cx="10866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 smtClean="0"/>
              <a:t>Basic Summary Statistics</a:t>
            </a:r>
            <a:r>
              <a:rPr lang="en-GB" u="sng" dirty="0" smtClean="0"/>
              <a:t>:</a:t>
            </a:r>
            <a:endParaRPr lang="en-GB" u="sng" dirty="0"/>
          </a:p>
          <a:p>
            <a:r>
              <a:rPr lang="en-IN" b="1" dirty="0"/>
              <a:t>Excel Questions</a:t>
            </a:r>
            <a:endParaRPr lang="en-GB" dirty="0"/>
          </a:p>
          <a:p>
            <a:r>
              <a:rPr lang="en-GB" dirty="0" smtClean="0"/>
              <a:t>Task 1: </a:t>
            </a:r>
            <a:r>
              <a:rPr lang="en-GB" dirty="0" smtClean="0"/>
              <a:t>Calculate the summary statistics (mean, median, mode &amp; standard deviation) for the list price of the products.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23" y="1414941"/>
            <a:ext cx="5382480" cy="9784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7809" y="2507267"/>
            <a:ext cx="101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Task 2: </a:t>
            </a:r>
            <a:r>
              <a:rPr lang="en-GB" dirty="0" smtClean="0"/>
              <a:t>Create a pivot table to summarize total sales (quantity * list price) by store and by product category.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23" y="2990523"/>
            <a:ext cx="1783423" cy="34023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72" y="2990523"/>
            <a:ext cx="1864858" cy="34023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624" y="2990523"/>
            <a:ext cx="1677558" cy="99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51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809" y="294198"/>
            <a:ext cx="5511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Task 3: </a:t>
            </a:r>
            <a:r>
              <a:rPr lang="en-GB" dirty="0" smtClean="0"/>
              <a:t>Highlight the top 10 products based on total sales.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421419" y="2873244"/>
            <a:ext cx="93378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Task </a:t>
            </a:r>
            <a:r>
              <a:rPr lang="en-GB" dirty="0" smtClean="0"/>
              <a:t>4: Identify and correct any inconsistencies or missing data in the customers table.</a:t>
            </a:r>
          </a:p>
          <a:p>
            <a:endParaRPr lang="en-GB" dirty="0"/>
          </a:p>
          <a:p>
            <a:r>
              <a:rPr lang="en-GB" dirty="0" smtClean="0"/>
              <a:t>Solution: </a:t>
            </a:r>
            <a:r>
              <a:rPr lang="en-GB" sz="1100" dirty="0" smtClean="0"/>
              <a:t>All the NULL values have been assigned a common phone number in order to avoid NULL values in the dataset and customer name has</a:t>
            </a:r>
            <a:r>
              <a:rPr lang="en-GB" sz="1100" dirty="0"/>
              <a:t> </a:t>
            </a:r>
            <a:r>
              <a:rPr lang="en-GB" sz="1100" dirty="0" smtClean="0"/>
              <a:t>been merged.</a:t>
            </a:r>
            <a:endParaRPr lang="en-IN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98" y="804124"/>
            <a:ext cx="2785072" cy="19738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98" y="3891077"/>
            <a:ext cx="4837231" cy="2789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729" y="3891077"/>
            <a:ext cx="5764318" cy="278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45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3019" y="294198"/>
            <a:ext cx="858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Task </a:t>
            </a:r>
            <a:r>
              <a:rPr lang="en-GB" dirty="0" smtClean="0"/>
              <a:t>5: Use VLOOKUP to match products names with their respective categories and brands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432708" y="4135777"/>
            <a:ext cx="986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Task </a:t>
            </a:r>
            <a:r>
              <a:rPr lang="en-GB" dirty="0" smtClean="0"/>
              <a:t>6: Data validation to ensure all email address in the staffs table are unique and correctly formatted.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19" y="663530"/>
            <a:ext cx="9888330" cy="32875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19" y="4505109"/>
            <a:ext cx="6639852" cy="21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9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3019" y="294198"/>
            <a:ext cx="590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Task</a:t>
            </a:r>
            <a:r>
              <a:rPr lang="en-GB" dirty="0" smtClean="0"/>
              <a:t> </a:t>
            </a:r>
            <a:r>
              <a:rPr lang="en-GB" dirty="0" smtClean="0"/>
              <a:t>7: Create a bar chart to visualize the total sales by store.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5" y="1050754"/>
            <a:ext cx="9364812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13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3019" y="294198"/>
            <a:ext cx="822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Task 8: </a:t>
            </a:r>
            <a:r>
              <a:rPr lang="en-GB" dirty="0" smtClean="0"/>
              <a:t>Perform What-If-Analysis to see how changes in discount rates affect total sales.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05" y="663530"/>
            <a:ext cx="11069595" cy="425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58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604" y="262393"/>
            <a:ext cx="92389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IN" b="1" dirty="0" smtClean="0"/>
              <a:t>Task </a:t>
            </a:r>
            <a:r>
              <a:rPr lang="en-IN" b="1" dirty="0" smtClean="0"/>
              <a:t>9:</a:t>
            </a:r>
            <a:r>
              <a:rPr lang="en-IN" dirty="0" smtClean="0"/>
              <a:t> </a:t>
            </a:r>
            <a:r>
              <a:rPr lang="en-IN" dirty="0"/>
              <a:t>Automate the process of updating sales reports.</a:t>
            </a:r>
            <a:endParaRPr lang="en-IN" sz="1600" dirty="0"/>
          </a:p>
          <a:p>
            <a:pPr lvl="1"/>
            <a:r>
              <a:rPr lang="en-IN" b="1" dirty="0"/>
              <a:t>Task:</a:t>
            </a:r>
            <a:r>
              <a:rPr lang="en-IN" dirty="0"/>
              <a:t> Use Excel macros to automate repetitive tasks, such as updating pivot tables and charts.</a:t>
            </a:r>
            <a:endParaRPr lang="en-IN" sz="1600" dirty="0"/>
          </a:p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719" y="1074405"/>
            <a:ext cx="8640824" cy="27581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19" y="4094923"/>
            <a:ext cx="8640824" cy="25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109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0</TotalTime>
  <Words>1579</Words>
  <Application>Microsoft Office PowerPoint</Application>
  <PresentationFormat>Widescreen</PresentationFormat>
  <Paragraphs>151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Times New Roman</vt:lpstr>
      <vt:lpstr>Tw Cen MT</vt:lpstr>
      <vt:lpstr>Tw Cen MT Condensed</vt:lpstr>
      <vt:lpstr>Wingdings 3</vt:lpstr>
      <vt:lpstr>Integral</vt:lpstr>
      <vt:lpstr>Customer purchase behavior in retail using data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2024-09-22T05:49:39Z</dcterms:created>
  <dcterms:modified xsi:type="dcterms:W3CDTF">2024-09-29T13:39:42Z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